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75" r:id="rId8"/>
    <p:sldId id="266" r:id="rId9"/>
    <p:sldId id="260" r:id="rId10"/>
    <p:sldId id="274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20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</a:t>
            </a:r>
            <a:r>
              <a:rPr lang="ru-RU" altLang="ru-RU" dirty="0" smtClean="0">
                <a:latin typeface="Georgia" panose="02040502050405020303" pitchFamily="18" charset="0"/>
              </a:rPr>
              <a:t>образовательное учреждение </a:t>
            </a:r>
          </a:p>
          <a:p>
            <a:pPr algn="ctr" eaLnBrk="1" hangingPunct="1"/>
            <a:r>
              <a:rPr lang="ru-RU" altLang="ru-RU" dirty="0" err="1" smtClean="0">
                <a:latin typeface="Georgia" panose="02040502050405020303" pitchFamily="18" charset="0"/>
              </a:rPr>
              <a:t>Головинская</a:t>
            </a:r>
            <a:r>
              <a:rPr lang="ru-RU" altLang="ru-RU" dirty="0" smtClean="0">
                <a:latin typeface="Georgia" panose="02040502050405020303" pitchFamily="18" charset="0"/>
              </a:rPr>
              <a:t> СОШ, дошкольная группа</a:t>
            </a:r>
            <a:endParaRPr lang="ru-RU" altLang="ru-RU" dirty="0" smtClean="0">
              <a:latin typeface="Georgia" panose="02040502050405020303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4320480" cy="220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4286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endParaRPr lang="ru-RU" alt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4357694"/>
            <a:ext cx="3929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00012" algn="just">
              <a:defRPr/>
            </a:pPr>
            <a:r>
              <a:rPr lang="ru-RU" b="1" i="1" dirty="0" smtClean="0">
                <a:solidFill>
                  <a:srgbClr val="1D2C5A"/>
                </a:solidFill>
              </a:rPr>
              <a:t>Разработана на основе материалов  </a:t>
            </a:r>
            <a:r>
              <a:rPr lang="ru-RU" b="1" i="1" dirty="0" err="1" smtClean="0">
                <a:solidFill>
                  <a:srgbClr val="1D2C5A"/>
                </a:solidFill>
              </a:rPr>
              <a:t>Минпросвещения</a:t>
            </a:r>
            <a:r>
              <a:rPr lang="ru-RU" b="1" i="1" dirty="0" smtClean="0">
                <a:solidFill>
                  <a:srgbClr val="1D2C5A"/>
                </a:solidFill>
              </a:rPr>
              <a:t> России и лаборатории дошкольного  образования Института возрастной  физиологии Российской академии 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6143644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lang="ru-RU" i="1" dirty="0" smtClean="0">
                <a:solidFill>
                  <a:srgbClr val="1D2C5A"/>
                </a:solidFill>
              </a:rPr>
              <a:t>2023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object 5"/>
          <p:cNvSpPr>
            <a:spLocks noGrp="1" noChangeShapeType="1"/>
          </p:cNvSpPr>
          <p:nvPr>
            <p:ph type="title" idx="4294967295"/>
          </p:nvPr>
        </p:nvSpPr>
        <p:spPr bwMode="auto">
          <a:xfrm>
            <a:off x="2868613" y="23813"/>
            <a:ext cx="6275387" cy="874712"/>
          </a:xfrm>
          <a:prstGeom prst="rect">
            <a:avLst/>
          </a:prstGeom>
        </p:spPr>
        <p:txBody>
          <a:bodyPr lIns="0" tIns="12065" rIns="0" bIns="0" anchor="t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0" i="0">
                <a:solidFill>
                  <a:schemeClr val="dk2"/>
                </a:solidFill>
                <a:latin typeface="Calibri"/>
              </a:defRPr>
            </a:lvl5pPr>
          </a:lstStyle>
          <a:p>
            <a:pPr marL="12700" lvl="0" indent="0">
              <a:spcBef>
                <a:spcPts val="100"/>
              </a:spcBef>
              <a:buNone/>
              <a:defRPr/>
            </a:pPr>
            <a:r>
              <a:rPr sz="2800" b="1" i="0" u="none">
                <a:solidFill>
                  <a:srgbClr val="1D2C5A"/>
                </a:solidFill>
                <a:latin typeface="Arial"/>
                <a:ea typeface="Arial"/>
              </a:rPr>
              <a:t>ЕДИНОЕ ОБРАЗОВАТЕЛЬНОЕ ПРОСТРАНСТВО</a:t>
            </a:r>
            <a:endParaRPr/>
          </a:p>
        </p:txBody>
      </p:sp>
      <p:pic>
        <p:nvPicPr>
          <p:cNvPr id="11267" name="object 6"/>
          <p:cNvPicPr>
            <a:picLocks noGrp="1" noChangeAspect="1"/>
          </p:cNvPicPr>
          <p:nvPr/>
        </p:nvPicPr>
        <p:blipFill>
          <a:blip r:embed="rId2" cstate="print"/>
          <a:stretch/>
        </p:blipFill>
        <p:spPr bwMode="auto">
          <a:xfrm>
            <a:off x="4569619" y="1990726"/>
            <a:ext cx="3542109" cy="4452937"/>
          </a:xfrm>
          <a:prstGeom prst="rect">
            <a:avLst/>
          </a:prstGeom>
          <a:noFill/>
        </p:spPr>
      </p:pic>
      <p:sp>
        <p:nvSpPr>
          <p:cNvPr id="11268" name="object 7"/>
          <p:cNvSpPr txBox="1">
            <a:spLocks noGrp="1" noChangeShapeType="1"/>
          </p:cNvSpPr>
          <p:nvPr/>
        </p:nvSpPr>
        <p:spPr bwMode="auto">
          <a:xfrm>
            <a:off x="4643438" y="3557587"/>
            <a:ext cx="1327547" cy="505908"/>
          </a:xfrm>
          <a:prstGeom prst="rect">
            <a:avLst/>
          </a:prstGeom>
          <a:noFill/>
        </p:spPr>
        <p:txBody>
          <a:bodyPr wrap="square"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Равные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возможности</a:t>
            </a:r>
            <a:endParaRPr sz="1600"/>
          </a:p>
        </p:txBody>
      </p:sp>
      <p:sp>
        <p:nvSpPr>
          <p:cNvPr id="11269" name="object 8"/>
          <p:cNvSpPr txBox="1">
            <a:spLocks noGrp="1" noChangeShapeType="1"/>
          </p:cNvSpPr>
          <p:nvPr/>
        </p:nvSpPr>
        <p:spPr bwMode="auto">
          <a:xfrm>
            <a:off x="6612732" y="2705101"/>
            <a:ext cx="1326356" cy="505908"/>
          </a:xfrm>
          <a:prstGeom prst="rect">
            <a:avLst/>
          </a:prstGeom>
          <a:noFill/>
        </p:spPr>
        <p:txBody>
          <a:bodyPr lIns="0" tIns="13335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Качественное</a:t>
            </a:r>
            <a:endParaRPr lang="en-US" sz="1600" dirty="0"/>
          </a:p>
          <a:p>
            <a:pPr lvl="0" algn="ctr"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образование</a:t>
            </a:r>
            <a:endParaRPr sz="1600"/>
          </a:p>
        </p:txBody>
      </p:sp>
      <p:sp>
        <p:nvSpPr>
          <p:cNvPr id="11270" name="object 9"/>
          <p:cNvSpPr txBox="1">
            <a:spLocks noGrp="1" noChangeShapeType="1"/>
          </p:cNvSpPr>
          <p:nvPr/>
        </p:nvSpPr>
        <p:spPr bwMode="auto">
          <a:xfrm>
            <a:off x="6007893" y="5262563"/>
            <a:ext cx="1398984" cy="505267"/>
          </a:xfrm>
          <a:prstGeom prst="rect">
            <a:avLst/>
          </a:prstGeom>
          <a:noFill/>
        </p:spPr>
        <p:txBody>
          <a:bodyPr lIns="0" tIns="12700" rIns="0" bIns="0">
            <a:spAutoFit/>
          </a:bodyPr>
          <a:lstStyle/>
          <a:p>
            <a:pPr lvl="0" algn="ctr">
              <a:spcBef>
                <a:spcPts val="100"/>
              </a:spcBef>
              <a:defRPr/>
            </a:pPr>
            <a:r>
              <a:rPr sz="1600" b="1" i="0" u="none">
                <a:solidFill>
                  <a:srgbClr val="001F5F"/>
                </a:solidFill>
              </a:rPr>
              <a:t>Консолидация</a:t>
            </a:r>
            <a:endParaRPr lang="en-US" sz="1600" dirty="0"/>
          </a:p>
          <a:p>
            <a:pPr lvl="0" algn="ctr">
              <a:spcBef>
                <a:spcPts val="13"/>
              </a:spcBef>
              <a:defRPr/>
            </a:pPr>
            <a:r>
              <a:rPr sz="1600" b="0" i="0" u="none">
                <a:latin typeface="Microsoft Sans Serif"/>
                <a:ea typeface="Microsoft Sans Serif"/>
              </a:rPr>
              <a:t>общества</a:t>
            </a:r>
            <a:endParaRPr sz="1600"/>
          </a:p>
        </p:txBody>
      </p:sp>
      <p:pic>
        <p:nvPicPr>
          <p:cNvPr id="11271" name="object 10"/>
          <p:cNvPicPr>
            <a:picLocks noGrp="1" noChangeAspect="1"/>
          </p:cNvPicPr>
          <p:nvPr/>
        </p:nvPicPr>
        <p:blipFill>
          <a:blip r:embed="rId3" cstate="print"/>
          <a:stretch/>
        </p:blipFill>
        <p:spPr bwMode="auto">
          <a:xfrm>
            <a:off x="4668440" y="901700"/>
            <a:ext cx="1413272" cy="1619250"/>
          </a:xfrm>
          <a:prstGeom prst="rect">
            <a:avLst/>
          </a:prstGeom>
          <a:noFill/>
        </p:spPr>
      </p:pic>
      <p:sp>
        <p:nvSpPr>
          <p:cNvPr id="11272" name="object 11"/>
          <p:cNvSpPr txBox="1">
            <a:spLocks noGrp="1" noChangeShapeType="1"/>
          </p:cNvSpPr>
          <p:nvPr/>
        </p:nvSpPr>
        <p:spPr bwMode="auto">
          <a:xfrm>
            <a:off x="2324045" y="826319"/>
            <a:ext cx="5787735" cy="873956"/>
          </a:xfrm>
          <a:prstGeom prst="rect">
            <a:avLst/>
          </a:prstGeom>
          <a:noFill/>
        </p:spPr>
        <p:txBody>
          <a:bodyPr lIns="0" tIns="12064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>
                <a:latin typeface="Microsoft Sans Serif"/>
                <a:ea typeface="Microsoft Sans Serif"/>
              </a:rPr>
              <a:t>= суверенитет образовательной системы </a:t>
            </a:r>
            <a:r>
              <a:rPr sz="2800">
                <a:solidFill>
                  <a:schemeClr val="tx1"/>
                </a:solidFill>
                <a:latin typeface="Microsoft Sans Serif"/>
                <a:ea typeface="Microsoft Sans Serif"/>
              </a:rPr>
              <a:t>РФ</a:t>
            </a:r>
            <a:endParaRPr/>
          </a:p>
        </p:txBody>
      </p:sp>
      <p:grpSp>
        <p:nvGrpSpPr>
          <p:cNvPr id="2" name="object 12"/>
          <p:cNvGrpSpPr/>
          <p:nvPr/>
        </p:nvGrpSpPr>
        <p:grpSpPr bwMode="auto">
          <a:xfrm>
            <a:off x="163115" y="541337"/>
            <a:ext cx="2443163" cy="3744912"/>
            <a:chOff x="217931" y="541807"/>
            <a:chExt cx="3256915" cy="3745229"/>
          </a:xfrm>
        </p:grpSpPr>
        <p:pic>
          <p:nvPicPr>
            <p:cNvPr id="11287" name="object 13"/>
            <p:cNvPicPr>
              <a:picLocks noChangeAspect="1"/>
            </p:cNvPicPr>
            <p:nvPr/>
          </p:nvPicPr>
          <p:blipFill>
            <a:blip r:embed="rId4" cstate="print"/>
            <a:stretch/>
          </p:blipFill>
          <p:spPr bwMode="auto">
            <a:xfrm>
              <a:off x="861098" y="541807"/>
              <a:ext cx="1733765" cy="1817979"/>
            </a:xfrm>
            <a:prstGeom prst="rect">
              <a:avLst/>
            </a:prstGeom>
            <a:noFill/>
          </p:spPr>
        </p:pic>
        <p:pic>
          <p:nvPicPr>
            <p:cNvPr id="11288" name="object 14"/>
            <p:cNvPicPr>
              <a:picLocks noChangeAspect="1"/>
            </p:cNvPicPr>
            <p:nvPr/>
          </p:nvPicPr>
          <p:blipFill>
            <a:blip r:embed="rId5" cstate="print"/>
            <a:stretch/>
          </p:blipFill>
          <p:spPr bwMode="auto">
            <a:xfrm>
              <a:off x="217931" y="1613916"/>
              <a:ext cx="3256788" cy="2673095"/>
            </a:xfrm>
            <a:prstGeom prst="rect">
              <a:avLst/>
            </a:prstGeom>
            <a:noFill/>
          </p:spPr>
        </p:pic>
      </p:grpSp>
      <p:sp>
        <p:nvSpPr>
          <p:cNvPr id="11274" name="object 15"/>
          <p:cNvSpPr txBox="1">
            <a:spLocks noGrp="1" noChangeShapeType="1"/>
          </p:cNvSpPr>
          <p:nvPr/>
        </p:nvSpPr>
        <p:spPr bwMode="auto">
          <a:xfrm>
            <a:off x="1062038" y="2871788"/>
            <a:ext cx="866756" cy="443070"/>
          </a:xfrm>
          <a:prstGeom prst="rect">
            <a:avLst/>
          </a:prstGeom>
          <a:noFill/>
        </p:spPr>
        <p:txBody>
          <a:bodyPr wrap="square" lIns="0" tIns="12065" rIns="0" bIns="0">
            <a:spAutoFit/>
          </a:bodyPr>
          <a:lstStyle/>
          <a:p>
            <a:pPr marL="12700" lvl="0" indent="0">
              <a:spcBef>
                <a:spcPts val="100"/>
              </a:spcBef>
              <a:defRPr/>
            </a:pPr>
            <a:r>
              <a:rPr sz="2800" b="1" i="0" u="none">
                <a:solidFill>
                  <a:srgbClr val="FFFFFF"/>
                </a:solidFill>
              </a:rPr>
              <a:t>ФОП</a:t>
            </a:r>
            <a:endParaRPr/>
          </a:p>
        </p:txBody>
      </p:sp>
      <p:sp>
        <p:nvSpPr>
          <p:cNvPr id="11275" name="object 16"/>
          <p:cNvSpPr txBox="1">
            <a:spLocks noGrp="1" noChangeShapeType="1"/>
          </p:cNvSpPr>
          <p:nvPr/>
        </p:nvSpPr>
        <p:spPr bwMode="auto">
          <a:xfrm>
            <a:off x="214282" y="4286256"/>
            <a:ext cx="3536181" cy="2228815"/>
          </a:xfrm>
          <a:prstGeom prst="rect">
            <a:avLst/>
          </a:prstGeom>
          <a:noFill/>
        </p:spPr>
        <p:txBody>
          <a:bodyPr wrap="square" lIns="0" tIns="12700" rIns="0" bIns="0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830262" algn="l"/>
              </a:tabLst>
              <a:defRPr lang="ru-RU" sz="1800" b="0" i="0">
                <a:solidFill>
                  <a:schemeClr val="dk1"/>
                </a:solidFill>
                <a:latin typeface="Arial"/>
                <a:ea typeface="Arial"/>
              </a:defRPr>
            </a:lvl5pPr>
            <a:lvl6pPr>
              <a:tabLst>
                <a:tab pos="830262" algn="l"/>
              </a:tabLst>
              <a:defRPr lang="ru-RU" sz="1800"/>
            </a:lvl6pPr>
            <a:lvl7pPr>
              <a:tabLst>
                <a:tab pos="830262" algn="l"/>
              </a:tabLst>
              <a:defRPr lang="ru-RU" sz="1800"/>
            </a:lvl7pPr>
            <a:lvl8pPr>
              <a:tabLst>
                <a:tab pos="830262" algn="l"/>
              </a:tabLst>
              <a:defRPr lang="ru-RU" sz="1800"/>
            </a:lvl8pPr>
            <a:lvl9pPr>
              <a:tabLst>
                <a:tab pos="830262" algn="l"/>
              </a:tabLst>
              <a:defRPr lang="ru-RU" sz="1800"/>
            </a:lvl9pPr>
          </a:lstStyle>
          <a:p>
            <a:pPr marL="12700" lvl="0" indent="0" algn="ctr">
              <a:spcBef>
                <a:spcPts val="100"/>
              </a:spcBef>
              <a:tabLst>
                <a:tab pos="830262" algn="l"/>
              </a:tabLst>
              <a:defRPr/>
            </a:pPr>
            <a:r>
              <a:rPr sz="1600" b="1" i="0" u="none" smtClean="0">
                <a:solidFill>
                  <a:srgbClr val="001F5F"/>
                </a:solidFill>
              </a:rPr>
              <a:t>ФОП ДО: ВОСПИТАНИЕ И РАЗВИТИЕ РЕБЕНКА ДОШКОЛЬНОГО ВОЗРАСТА, ГРАЖДАНИНА РФ, ФОРМИРОВАНИЕ ОСНОВ ГРАЖДАНСКОЙ И КУЛЬТУРНОЙ ИДЕНТИЧНОСТИ НА ДОСТУПНОМ СОДЕРЖАНИИ, ДОСТУПНЫМИ СРЕДСТВАМИ</a:t>
            </a:r>
            <a:endParaRPr sz="1600"/>
          </a:p>
        </p:txBody>
      </p:sp>
      <p:pic>
        <p:nvPicPr>
          <p:cNvPr id="11286" name="object 27"/>
          <p:cNvPicPr>
            <a:picLocks noGrp="1" noChangeAspect="1"/>
          </p:cNvPicPr>
          <p:nvPr/>
        </p:nvPicPr>
        <p:blipFill>
          <a:blip r:embed="rId6" cstate="print"/>
          <a:stretch/>
        </p:blipFill>
        <p:spPr bwMode="auto">
          <a:xfrm>
            <a:off x="2364582" y="3090863"/>
            <a:ext cx="816769" cy="1279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480" y="357166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szhelan.odes.obr55.ru/files/2023/04/xgXctmrLa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643182"/>
            <a:ext cx="6143668" cy="3922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4071942"/>
            <a:ext cx="7672366" cy="2000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стали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86994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 - это первые педагоги 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статья 18 Федерального закона Российской Федерации "Об образовании в РФ»".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Родители обязаны заложить основы физического, нравственного, интеллектуального развития личности в раннем детском возрасте.</a:t>
            </a:r>
            <a:r>
              <a:rPr lang="ru-RU" b="1" i="1" dirty="0" smtClean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476672"/>
            <a:ext cx="8286808" cy="5665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детализирована;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воспитание патриотических и интернациональных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рассчитана на дошкольное воспитание разных возрастных групп;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установлены возможные достижения детей к определенному возрасту - планируемые результаты реализации Программы;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сделан акцент на правила безопасного поведения в различных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ситуациях;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fontAlgn="auto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обязательных условий реализации Программы - взаимодействие педагогического коллектива с семьями воспитанников.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363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Родители - это первые педагоги </vt:lpstr>
      <vt:lpstr>Слайд 8</vt:lpstr>
      <vt:lpstr>Слайд 9</vt:lpstr>
      <vt:lpstr>ЕДИНОЕ ОБРАЗОВАТЕЛЬНОЕ ПРОСТРАНСТВО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32</cp:revision>
  <dcterms:created xsi:type="dcterms:W3CDTF">2023-02-22T14:53:18Z</dcterms:created>
  <dcterms:modified xsi:type="dcterms:W3CDTF">2024-01-10T07:07:59Z</dcterms:modified>
</cp:coreProperties>
</file>